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2EBCC-E189-4A1E-B4FD-151C13D5D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2175939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en-NZ" dirty="0"/>
              <a:t>Strategic plan – business plan conversion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A933E-CCD6-4644-A60E-12F8F1801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65" y="403466"/>
            <a:ext cx="3399875" cy="139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31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DE9F6-EFE0-40D4-8E49-A9B7CEB13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535" y="764373"/>
            <a:ext cx="10242665" cy="1293028"/>
          </a:xfrm>
        </p:spPr>
        <p:txBody>
          <a:bodyPr>
            <a:normAutofit/>
          </a:bodyPr>
          <a:lstStyle/>
          <a:p>
            <a:r>
              <a:rPr lang="en-NZ" sz="3600" dirty="0"/>
              <a:t>DISENFRANCHISING INTERNAL 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A414-48FB-48DD-BE13-282AAF605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To take the “inclusivity” principle one step further…</a:t>
            </a:r>
          </a:p>
          <a:p>
            <a:r>
              <a:rPr lang="en-NZ" sz="2800" dirty="0"/>
              <a:t>If you choose – as a business owner/ senior manager – to “hold all the cards close to your chest” you will quickly find that the people who you are leading will develop a sense of being </a:t>
            </a:r>
            <a:r>
              <a:rPr lang="en-NZ" sz="2800" u="sng" dirty="0"/>
              <a:t>distanced</a:t>
            </a:r>
            <a:r>
              <a:rPr lang="en-NZ" sz="2800" dirty="0"/>
              <a:t> from your business, AND become unwilling to contribute ideas and/ or even engage in conversation with you.</a:t>
            </a:r>
          </a:p>
          <a:p>
            <a:r>
              <a:rPr lang="en-NZ" sz="2800" dirty="0"/>
              <a:t>And from there…distrust will develop…possibly leading to the collapse of functional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77630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FBA07-6109-454C-8362-B9E6267D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909" y="764373"/>
            <a:ext cx="10259291" cy="1293028"/>
          </a:xfrm>
        </p:spPr>
        <p:txBody>
          <a:bodyPr>
            <a:normAutofit/>
          </a:bodyPr>
          <a:lstStyle/>
          <a:p>
            <a:r>
              <a:rPr lang="en-NZ" sz="3200" dirty="0"/>
              <a:t>MAINTAINING A “CLOSE-KNIT” FOCUSED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B9C76-2CC7-47AD-9611-B6BD78A3A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Weekly (or Daily) “Focus Meetings”.</a:t>
            </a:r>
          </a:p>
          <a:p>
            <a:r>
              <a:rPr lang="en-NZ" dirty="0"/>
              <a:t>Bring the team together to:</a:t>
            </a:r>
          </a:p>
          <a:p>
            <a:pPr lvl="1"/>
            <a:r>
              <a:rPr lang="en-NZ" sz="2200" dirty="0"/>
              <a:t>Address items that have been added to the ‘Focus Meeting Agenda’</a:t>
            </a:r>
          </a:p>
          <a:p>
            <a:pPr lvl="1"/>
            <a:r>
              <a:rPr lang="en-NZ" sz="2200" dirty="0"/>
              <a:t>Address and resolve issues/ problems that have arisen since the last meeting</a:t>
            </a:r>
          </a:p>
          <a:p>
            <a:pPr lvl="1"/>
            <a:r>
              <a:rPr lang="en-NZ" sz="2200" dirty="0"/>
              <a:t>Review trading performance relative to targets</a:t>
            </a:r>
          </a:p>
          <a:p>
            <a:pPr marL="457200" lvl="1" indent="0">
              <a:buNone/>
            </a:pPr>
            <a:endParaRPr lang="en-NZ" sz="2200" dirty="0"/>
          </a:p>
          <a:p>
            <a:pPr marL="457200" lvl="1" indent="0">
              <a:buNone/>
            </a:pPr>
            <a:endParaRPr lang="en-NZ" sz="2200" dirty="0"/>
          </a:p>
          <a:p>
            <a:pPr marL="457200" lvl="1" indent="0">
              <a:buNone/>
            </a:pPr>
            <a:r>
              <a:rPr lang="en-NZ" sz="2200" dirty="0"/>
              <a:t>Most importantly, these meetings channel people’s thinking to focus on </a:t>
            </a:r>
            <a:r>
              <a:rPr lang="en-NZ" sz="2200" u="sng" dirty="0"/>
              <a:t>commercial</a:t>
            </a:r>
            <a:r>
              <a:rPr lang="en-NZ" sz="2200" dirty="0"/>
              <a:t> considerations. E.g. re-focus the mind back onto work-related matters after a weekend of social interests having been pursued.</a:t>
            </a:r>
          </a:p>
        </p:txBody>
      </p:sp>
    </p:spTree>
    <p:extLst>
      <p:ext uri="{BB962C8B-B14F-4D97-AF65-F5344CB8AC3E}">
        <p14:creationId xmlns:p14="http://schemas.microsoft.com/office/powerpoint/2010/main" val="292094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D96D9-4EE4-4537-850A-53EFBB8A6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Strategic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0FA7-F083-4A8A-AB8A-B0DFF3E00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3200" dirty="0"/>
              <a:t>Importance </a:t>
            </a:r>
          </a:p>
          <a:p>
            <a:r>
              <a:rPr lang="en-NZ" sz="3200" dirty="0"/>
              <a:t>Relationship to annual Business Plan &amp; Budget Setting</a:t>
            </a:r>
          </a:p>
          <a:p>
            <a:r>
              <a:rPr lang="en-NZ" sz="3200" dirty="0"/>
              <a:t>(Flow-on( Relationship to Operations Planning </a:t>
            </a:r>
          </a:p>
        </p:txBody>
      </p:sp>
    </p:spTree>
    <p:extLst>
      <p:ext uri="{BB962C8B-B14F-4D97-AF65-F5344CB8AC3E}">
        <p14:creationId xmlns:p14="http://schemas.microsoft.com/office/powerpoint/2010/main" val="2422519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613CD-A69B-4002-8587-1E24AD26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Strategic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D20A3-FC67-423D-AED8-2E46D9D21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Expression of “Big Picture” vision of the future direction of the business.</a:t>
            </a:r>
          </a:p>
          <a:p>
            <a:r>
              <a:rPr lang="en-NZ" sz="2400" dirty="0"/>
              <a:t>Expression of the guiding values of the organisation – determine the </a:t>
            </a:r>
            <a:r>
              <a:rPr lang="en-NZ" sz="2400" u="sng" dirty="0"/>
              <a:t>manner in which</a:t>
            </a:r>
            <a:r>
              <a:rPr lang="en-NZ" sz="2400" dirty="0"/>
              <a:t> the organisation will pursue its chosen strategic objectives.</a:t>
            </a:r>
          </a:p>
          <a:p>
            <a:r>
              <a:rPr lang="en-NZ" sz="2400" dirty="0"/>
              <a:t>State high level (strategic) objectives: ‘SMART’ – Specific, Measurable, Achievable, Realistic, Timely.</a:t>
            </a:r>
          </a:p>
          <a:p>
            <a:r>
              <a:rPr lang="en-NZ" sz="2400" dirty="0"/>
              <a:t>These objectives “What” the organisation aspires to achieve, far more so than “How” the organisation hopes to achieve the chosen objectives.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20467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CC623-DAC1-4111-BE86-2E8AF260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/>
              <a:t>EXAMPLE OF A STRATEGIC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9E82F-6017-481A-9B62-BE82896AD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800" dirty="0"/>
              <a:t>To increase the contribution that Product Category XYZ makes to overall sales revenue in the Financial Year Ended 31</a:t>
            </a:r>
            <a:r>
              <a:rPr lang="en-NZ" sz="2800" baseline="30000" dirty="0"/>
              <a:t>st</a:t>
            </a:r>
            <a:r>
              <a:rPr lang="en-NZ" sz="2800" dirty="0"/>
              <a:t> March 2018., by 12 %.</a:t>
            </a:r>
          </a:p>
          <a:p>
            <a:pPr marL="0" indent="0">
              <a:buNone/>
            </a:pPr>
            <a:endParaRPr lang="en-NZ" dirty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4560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85E6-6CC1-4479-87E5-C238453D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OPERATIONS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E6D94-6FE5-4698-A4E3-DDDADBB83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Setting of annual Business Plan.</a:t>
            </a:r>
          </a:p>
          <a:p>
            <a:r>
              <a:rPr lang="en-NZ" sz="2400" dirty="0"/>
              <a:t>Annual Business Plan considers “</a:t>
            </a:r>
            <a:r>
              <a:rPr lang="en-NZ" sz="2400" u="sng" dirty="0"/>
              <a:t>How</a:t>
            </a:r>
            <a:r>
              <a:rPr lang="en-NZ" sz="2400" dirty="0"/>
              <a:t>” the organisation hopes to achieve selected Strategic Plan objectives.</a:t>
            </a:r>
          </a:p>
          <a:p>
            <a:r>
              <a:rPr lang="en-NZ" sz="2400" dirty="0"/>
              <a:t>Business Plan objectives are </a:t>
            </a:r>
            <a:r>
              <a:rPr lang="en-NZ" sz="2400" u="sng" dirty="0"/>
              <a:t>tactical</a:t>
            </a:r>
            <a:r>
              <a:rPr lang="en-NZ" sz="2400" dirty="0"/>
              <a:t> in nature.</a:t>
            </a:r>
          </a:p>
          <a:p>
            <a:r>
              <a:rPr lang="en-NZ" sz="2400" dirty="0"/>
              <a:t>Note – the </a:t>
            </a:r>
            <a:r>
              <a:rPr lang="en-NZ" sz="2400" u="sng" dirty="0"/>
              <a:t>number</a:t>
            </a:r>
            <a:r>
              <a:rPr lang="en-NZ" sz="2400" dirty="0"/>
              <a:t> of Strategic Plan objectives selected for rationalisation in the annual Business Plan will depend upon:	</a:t>
            </a:r>
          </a:p>
          <a:p>
            <a:pPr lvl="1"/>
            <a:r>
              <a:rPr lang="en-NZ" sz="2400" dirty="0"/>
              <a:t>Available resource capacity – financial and human most importantly</a:t>
            </a:r>
          </a:p>
          <a:p>
            <a:pPr lvl="1"/>
            <a:r>
              <a:rPr lang="en-NZ" sz="2400" dirty="0"/>
              <a:t>Committed “Pipeline” of work in front of the business as you approach the end of the Financial Year.</a:t>
            </a:r>
          </a:p>
          <a:p>
            <a:pPr marL="457200" lvl="1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38170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DCC00-7E20-4F55-A674-CF8A95D9F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/>
              <a:t>EXAMPLE OF A BUSINESS PLAN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BAAF6-698C-4280-9FDE-191AED99C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u="sng" dirty="0"/>
              <a:t>Strategic Objective</a:t>
            </a:r>
            <a:r>
              <a:rPr lang="en-NZ" dirty="0"/>
              <a:t>: To increase the contribution that Product Category XYZ makes to overall sales revenue in the Financial Year Ended 31st March 2018., by 12 %.</a:t>
            </a:r>
          </a:p>
          <a:p>
            <a:r>
              <a:rPr lang="en-NZ" u="sng" dirty="0"/>
              <a:t>Business Plan Objective</a:t>
            </a:r>
            <a:r>
              <a:rPr lang="en-NZ" dirty="0"/>
              <a:t> (Tactical): 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r>
              <a:rPr lang="en-NZ" dirty="0"/>
              <a:t>To increase the contribution that Product Category XYZ makes to overall sales revenue by 12 % in the Financial Year Ended 31</a:t>
            </a:r>
            <a:r>
              <a:rPr lang="en-NZ" baseline="30000" dirty="0"/>
              <a:t>st</a:t>
            </a:r>
            <a:r>
              <a:rPr lang="en-NZ" dirty="0"/>
              <a:t> 2018 , by:</a:t>
            </a:r>
          </a:p>
          <a:p>
            <a:pPr marL="514350" indent="-514350">
              <a:buAutoNum type="romanLcParenR"/>
            </a:pPr>
            <a:r>
              <a:rPr lang="en-NZ" dirty="0"/>
              <a:t>Increasing the level of exposure of Product XYZ in the following marketing channels: ecommerce website, hardcopy brochures and Facebook site.</a:t>
            </a:r>
          </a:p>
          <a:p>
            <a:pPr marL="514350" indent="-514350">
              <a:buAutoNum type="romanLcParenR"/>
            </a:pPr>
            <a:r>
              <a:rPr lang="en-NZ" dirty="0"/>
              <a:t>Increasing the amount of available marketing budget that is assigned to the promotion of Product Category XYZ from 3 % of total planned marketing funds to 7 %.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5594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73571-C1A6-42D4-B9AA-BE66AB85D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Your 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78E53-D3A3-492E-88B2-66D1343D7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Few minutes to identify and articulate 1 x Strategic Objective and 1 x Business Plan objective that relates to the Strategic Objective.</a:t>
            </a:r>
          </a:p>
          <a:p>
            <a:r>
              <a:rPr lang="en-NZ" dirty="0"/>
              <a:t>Work with the people sitting next to you.</a:t>
            </a:r>
          </a:p>
          <a:p>
            <a:r>
              <a:rPr lang="en-NZ" dirty="0"/>
              <a:t>Strategy = “What”</a:t>
            </a:r>
          </a:p>
          <a:p>
            <a:r>
              <a:rPr lang="en-NZ" dirty="0"/>
              <a:t>Tactical = “How”</a:t>
            </a:r>
          </a:p>
          <a:p>
            <a:r>
              <a:rPr lang="en-NZ" dirty="0"/>
              <a:t>10 mins to prep</a:t>
            </a:r>
          </a:p>
          <a:p>
            <a:r>
              <a:rPr lang="en-NZ" dirty="0"/>
              <a:t>15 mins to present</a:t>
            </a:r>
          </a:p>
        </p:txBody>
      </p:sp>
    </p:spTree>
    <p:extLst>
      <p:ext uri="{BB962C8B-B14F-4D97-AF65-F5344CB8AC3E}">
        <p14:creationId xmlns:p14="http://schemas.microsoft.com/office/powerpoint/2010/main" val="1735386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3AA2F-735E-438F-95A7-C124E941C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/>
              <a:t>THE CRITICAL IMPORTANCE OF </a:t>
            </a:r>
            <a:br>
              <a:rPr lang="en-NZ" sz="3200" dirty="0"/>
            </a:br>
            <a:r>
              <a:rPr lang="en-NZ" sz="3200" dirty="0"/>
              <a:t>SETTING A STRATEGIC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457DF-E311-4091-BC52-B76294BF9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NZ" sz="2400" dirty="0"/>
              <a:t>As a business owner (or CEO/ GM), unless you can and/ or are willing to </a:t>
            </a:r>
            <a:r>
              <a:rPr lang="en-NZ" sz="2400" u="sng" dirty="0"/>
              <a:t>communicate</a:t>
            </a:r>
            <a:r>
              <a:rPr lang="en-NZ" sz="2400" dirty="0"/>
              <a:t> your thinking in respect of the direction that you intend to steer the organisation, you are basically “winking in the dark”. </a:t>
            </a:r>
          </a:p>
          <a:p>
            <a:r>
              <a:rPr lang="en-NZ" sz="2400" dirty="0"/>
              <a:t>It is still </a:t>
            </a:r>
            <a:r>
              <a:rPr lang="en-NZ" sz="2400" u="sng" dirty="0"/>
              <a:t>not</a:t>
            </a:r>
            <a:r>
              <a:rPr lang="en-NZ" sz="2400" dirty="0"/>
              <a:t> possible to mind read !</a:t>
            </a:r>
          </a:p>
          <a:p>
            <a:r>
              <a:rPr lang="en-NZ" sz="2400" dirty="0"/>
              <a:t>You cannot effectively lead stakeholders in your organisation unless you are prepared to </a:t>
            </a:r>
            <a:r>
              <a:rPr lang="en-NZ" sz="2400" u="sng" dirty="0"/>
              <a:t>share</a:t>
            </a:r>
            <a:r>
              <a:rPr lang="en-NZ" sz="2400" dirty="0"/>
              <a:t> pertinent parts of your Strategic Plan with them.</a:t>
            </a:r>
          </a:p>
          <a:p>
            <a:r>
              <a:rPr lang="en-NZ" sz="2400" dirty="0">
                <a:solidFill>
                  <a:srgbClr val="FF0000"/>
                </a:solidFill>
              </a:rPr>
              <a:t>Story:</a:t>
            </a:r>
            <a:r>
              <a:rPr lang="en-NZ" sz="2400" dirty="0"/>
              <a:t> large company where shareholders were “</a:t>
            </a:r>
            <a:r>
              <a:rPr lang="en-NZ" sz="2400" u="sng" dirty="0"/>
              <a:t>craving</a:t>
            </a:r>
            <a:r>
              <a:rPr lang="en-NZ" sz="2400" dirty="0"/>
              <a:t>” to be led and to understand what the commercial direction of the organisation was. Failure to publish company Strategic Plan to shareholders.</a:t>
            </a:r>
          </a:p>
        </p:txBody>
      </p:sp>
    </p:spTree>
    <p:extLst>
      <p:ext uri="{BB962C8B-B14F-4D97-AF65-F5344CB8AC3E}">
        <p14:creationId xmlns:p14="http://schemas.microsoft.com/office/powerpoint/2010/main" val="99298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D460-9D70-4749-80DF-4437A654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800" dirty="0"/>
              <a:t>THE CRITICAL IMPORTANCE OF INVOLVING </a:t>
            </a:r>
            <a:br>
              <a:rPr lang="en-NZ" sz="2800" dirty="0"/>
            </a:br>
            <a:r>
              <a:rPr lang="en-NZ" sz="2800" dirty="0"/>
              <a:t>YOUR TEAM IN SETTING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EBBA0-DF24-4985-81EF-6A4C34073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78676"/>
            <a:ext cx="10820400" cy="4979324"/>
          </a:xfrm>
        </p:spPr>
        <p:txBody>
          <a:bodyPr>
            <a:normAutofit lnSpcReduction="10000"/>
          </a:bodyPr>
          <a:lstStyle/>
          <a:p>
            <a:r>
              <a:rPr lang="en-NZ" sz="2400" dirty="0"/>
              <a:t>A guaranteed way of ensuring that your team </a:t>
            </a:r>
            <a:r>
              <a:rPr lang="en-NZ" sz="2400" u="sng" dirty="0"/>
              <a:t>doesn’t</a:t>
            </a:r>
            <a:r>
              <a:rPr lang="en-NZ" sz="2400" dirty="0"/>
              <a:t> “buy into” your well-crafted professionally prepared Strategic Plan is to exclude them from the planning process from the outset.</a:t>
            </a:r>
          </a:p>
          <a:p>
            <a:r>
              <a:rPr lang="en-NZ" sz="2400" dirty="0">
                <a:solidFill>
                  <a:srgbClr val="FF0000"/>
                </a:solidFill>
              </a:rPr>
              <a:t>Story:</a:t>
            </a:r>
            <a:r>
              <a:rPr lang="en-NZ" sz="2400" dirty="0"/>
              <a:t> client questioned why during presenting their well contemplated Strategic Plan, the reaction of the team was anything </a:t>
            </a:r>
            <a:r>
              <a:rPr lang="en-NZ" sz="2400" u="sng" dirty="0"/>
              <a:t>but</a:t>
            </a:r>
            <a:r>
              <a:rPr lang="en-NZ" sz="2400" dirty="0"/>
              <a:t> embracing of the presented information.</a:t>
            </a:r>
          </a:p>
          <a:p>
            <a:r>
              <a:rPr lang="en-NZ" sz="2400" dirty="0"/>
              <a:t>Including your team in the </a:t>
            </a:r>
            <a:r>
              <a:rPr lang="en-NZ" sz="2400" u="sng" dirty="0"/>
              <a:t>early</a:t>
            </a:r>
            <a:r>
              <a:rPr lang="en-NZ" sz="2400" dirty="0"/>
              <a:t> brainstorming sessions shows them that you are genuinely interested in including their views/ opinions in the planning process.</a:t>
            </a:r>
          </a:p>
          <a:p>
            <a:r>
              <a:rPr lang="en-NZ" sz="2400" dirty="0"/>
              <a:t>One of the greatest determinants of a positive workplace culture is the extent to which “</a:t>
            </a:r>
            <a:r>
              <a:rPr lang="en-NZ" sz="2400" u="sng" dirty="0"/>
              <a:t>inclusivity</a:t>
            </a:r>
            <a:r>
              <a:rPr lang="en-NZ" sz="2400" dirty="0"/>
              <a:t>” is encouraged.</a:t>
            </a:r>
          </a:p>
          <a:p>
            <a:r>
              <a:rPr lang="en-NZ" sz="2400" dirty="0"/>
              <a:t>Remember – the existence of a positive/ constructive workplace culture is arguably the most influential factor in stimulating productivity.</a:t>
            </a:r>
          </a:p>
        </p:txBody>
      </p:sp>
    </p:spTree>
    <p:extLst>
      <p:ext uri="{BB962C8B-B14F-4D97-AF65-F5344CB8AC3E}">
        <p14:creationId xmlns:p14="http://schemas.microsoft.com/office/powerpoint/2010/main" val="404311621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66</TotalTime>
  <Words>791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Strategic plan – business plan conversion</vt:lpstr>
      <vt:lpstr>Strategic planning</vt:lpstr>
      <vt:lpstr>Strategic planning</vt:lpstr>
      <vt:lpstr>EXAMPLE OF A STRATEGIC OBJECTIVE</vt:lpstr>
      <vt:lpstr>OPERATIONS PLANNING</vt:lpstr>
      <vt:lpstr>EXAMPLE OF A BUSINESS PLAN OBJECTIVE</vt:lpstr>
      <vt:lpstr>Your Turn</vt:lpstr>
      <vt:lpstr>THE CRITICAL IMPORTANCE OF  SETTING A STRATEGIC PLAN</vt:lpstr>
      <vt:lpstr>THE CRITICAL IMPORTANCE OF INVOLVING  YOUR TEAM IN SETTING STRATEGY</vt:lpstr>
      <vt:lpstr>DISENFRANCHISING INTERNAL STAKEHOLDERS</vt:lpstr>
      <vt:lpstr>MAINTAINING A “CLOSE-KNIT” FOCUSED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plan – business plan conversion</dc:title>
  <dc:creator>petera</dc:creator>
  <cp:lastModifiedBy>petera</cp:lastModifiedBy>
  <cp:revision>8</cp:revision>
  <dcterms:created xsi:type="dcterms:W3CDTF">2017-08-13T20:00:44Z</dcterms:created>
  <dcterms:modified xsi:type="dcterms:W3CDTF">2017-08-13T21:07:42Z</dcterms:modified>
</cp:coreProperties>
</file>